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60" r:id="rId5"/>
    <p:sldId id="261" r:id="rId6"/>
  </p:sldIdLst>
  <p:sldSz cx="18288000" cy="10287000"/>
  <p:notesSz cx="6858000" cy="9144000"/>
  <p:embeddedFontLst>
    <p:embeddedFont>
      <p:font typeface="HK Modular" pitchFamily="2" charset="77"/>
      <p:regular r:id="rId7"/>
      <p:bold r:id="rId8"/>
    </p:embeddedFont>
    <p:embeddedFont>
      <p:font typeface="Montserrat" pitchFamily="2" charset="77"/>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26" autoAdjust="0"/>
  </p:normalViewPr>
  <p:slideViewPr>
    <p:cSldViewPr>
      <p:cViewPr varScale="1">
        <p:scale>
          <a:sx n="80" d="100"/>
          <a:sy n="80" d="100"/>
        </p:scale>
        <p:origin x="8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91400">
                <a:alpha val="82500"/>
              </a:srgbClr>
            </a:gs>
            <a:gs pos="33333">
              <a:srgbClr val="A6715E">
                <a:alpha val="100000"/>
              </a:srgbClr>
            </a:gs>
            <a:gs pos="66667">
              <a:srgbClr val="5E65A6">
                <a:alpha val="100000"/>
              </a:srgbClr>
            </a:gs>
            <a:gs pos="100000">
              <a:srgbClr val="5E65A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14129068" y="1028700"/>
            <a:ext cx="2704680" cy="2749674"/>
          </a:xfrm>
          <a:custGeom>
            <a:avLst/>
            <a:gdLst/>
            <a:ahLst/>
            <a:cxnLst/>
            <a:rect l="l" t="t" r="r" b="b"/>
            <a:pathLst>
              <a:path w="2704680" h="2749674">
                <a:moveTo>
                  <a:pt x="0" y="0"/>
                </a:moveTo>
                <a:lnTo>
                  <a:pt x="2704680" y="0"/>
                </a:lnTo>
                <a:lnTo>
                  <a:pt x="2704680" y="2749674"/>
                </a:lnTo>
                <a:lnTo>
                  <a:pt x="0" y="27496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377459" y="2366586"/>
            <a:ext cx="11533082" cy="5045723"/>
          </a:xfrm>
          <a:custGeom>
            <a:avLst/>
            <a:gdLst/>
            <a:ahLst/>
            <a:cxnLst/>
            <a:rect l="l" t="t" r="r" b="b"/>
            <a:pathLst>
              <a:path w="11533082" h="5045723">
                <a:moveTo>
                  <a:pt x="0" y="0"/>
                </a:moveTo>
                <a:lnTo>
                  <a:pt x="11533082" y="0"/>
                </a:lnTo>
                <a:lnTo>
                  <a:pt x="11533082" y="5045724"/>
                </a:lnTo>
                <a:lnTo>
                  <a:pt x="0" y="5045724"/>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4158932" y="7716095"/>
            <a:ext cx="9970136" cy="361950"/>
          </a:xfrm>
          <a:prstGeom prst="rect">
            <a:avLst/>
          </a:prstGeom>
        </p:spPr>
        <p:txBody>
          <a:bodyPr lIns="0" tIns="0" rIns="0" bIns="0" rtlCol="0" anchor="t">
            <a:spAutoFit/>
          </a:bodyPr>
          <a:lstStyle/>
          <a:p>
            <a:pPr algn="l">
              <a:lnSpc>
                <a:spcPts val="2819"/>
              </a:lnSpc>
            </a:pPr>
            <a:r>
              <a:rPr lang="en-US" sz="2349">
                <a:solidFill>
                  <a:srgbClr val="FF6702"/>
                </a:solidFill>
                <a:latin typeface="HK Modular"/>
                <a:ea typeface="HK Modular"/>
                <a:cs typeface="HK Modular"/>
                <a:sym typeface="HK Modular"/>
              </a:rPr>
              <a:t>[HITT, HANKINSON, ANDERSEN, D’SOUZA – RADAR] </a:t>
            </a:r>
          </a:p>
        </p:txBody>
      </p:sp>
      <p:sp>
        <p:nvSpPr>
          <p:cNvPr id="5" name="TextBox 5"/>
          <p:cNvSpPr txBox="1"/>
          <p:nvPr/>
        </p:nvSpPr>
        <p:spPr>
          <a:xfrm>
            <a:off x="1028700" y="8718019"/>
            <a:ext cx="2055815" cy="361950"/>
          </a:xfrm>
          <a:prstGeom prst="rect">
            <a:avLst/>
          </a:prstGeom>
        </p:spPr>
        <p:txBody>
          <a:bodyPr lIns="0" tIns="0" rIns="0" bIns="0" rtlCol="0" anchor="t">
            <a:spAutoFit/>
          </a:bodyPr>
          <a:lstStyle/>
          <a:p>
            <a:pPr algn="l">
              <a:lnSpc>
                <a:spcPts val="2819"/>
              </a:lnSpc>
            </a:pPr>
            <a:r>
              <a:rPr lang="en-US" sz="2349">
                <a:solidFill>
                  <a:srgbClr val="FF6702"/>
                </a:solidFill>
                <a:latin typeface="HK Modular"/>
                <a:ea typeface="HK Modular"/>
                <a:cs typeface="HK Modular"/>
                <a:sym typeface="HK Modular"/>
              </a:rPr>
              <a:t>GROUP 32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909">
                <a:alpha val="100000"/>
              </a:srgbClr>
            </a:gs>
            <a:gs pos="33333">
              <a:srgbClr val="A6715E">
                <a:alpha val="100000"/>
              </a:srgbClr>
            </a:gs>
            <a:gs pos="66667">
              <a:srgbClr val="5E65A6">
                <a:alpha val="100000"/>
              </a:srgbClr>
            </a:gs>
            <a:gs pos="100000">
              <a:srgbClr val="5E65A6">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217869" y="384682"/>
            <a:ext cx="10165156" cy="1206501"/>
            <a:chOff x="0" y="0"/>
            <a:chExt cx="2677243" cy="317762"/>
          </a:xfrm>
        </p:grpSpPr>
        <p:sp>
          <p:nvSpPr>
            <p:cNvPr id="3" name="Freeform 3"/>
            <p:cNvSpPr/>
            <p:nvPr/>
          </p:nvSpPr>
          <p:spPr>
            <a:xfrm>
              <a:off x="0" y="0"/>
              <a:ext cx="2677243" cy="317762"/>
            </a:xfrm>
            <a:custGeom>
              <a:avLst/>
              <a:gdLst/>
              <a:ahLst/>
              <a:cxnLst/>
              <a:rect l="l" t="t" r="r" b="b"/>
              <a:pathLst>
                <a:path w="2677243" h="317762">
                  <a:moveTo>
                    <a:pt x="0" y="0"/>
                  </a:moveTo>
                  <a:lnTo>
                    <a:pt x="2677243" y="0"/>
                  </a:lnTo>
                  <a:lnTo>
                    <a:pt x="2677243" y="317762"/>
                  </a:lnTo>
                  <a:lnTo>
                    <a:pt x="0" y="317762"/>
                  </a:lnTo>
                  <a:close/>
                </a:path>
              </a:pathLst>
            </a:custGeom>
            <a:solidFill>
              <a:srgbClr val="134289"/>
            </a:solidFill>
            <a:ln w="38100" cap="sq">
              <a:solidFill>
                <a:srgbClr val="FFFFFF"/>
              </a:solidFill>
              <a:prstDash val="solid"/>
              <a:miter/>
            </a:ln>
          </p:spPr>
          <p:txBody>
            <a:bodyPr/>
            <a:lstStyle/>
            <a:p>
              <a:endParaRPr lang="en-US"/>
            </a:p>
          </p:txBody>
        </p:sp>
        <p:sp>
          <p:nvSpPr>
            <p:cNvPr id="4" name="TextBox 4"/>
            <p:cNvSpPr txBox="1"/>
            <p:nvPr/>
          </p:nvSpPr>
          <p:spPr>
            <a:xfrm>
              <a:off x="0" y="-47625"/>
              <a:ext cx="2677243" cy="365387"/>
            </a:xfrm>
            <a:prstGeom prst="rect">
              <a:avLst/>
            </a:prstGeom>
          </p:spPr>
          <p:txBody>
            <a:bodyPr lIns="50800" tIns="50800" rIns="50800" bIns="50800" rtlCol="0" anchor="ctr"/>
            <a:lstStyle/>
            <a:p>
              <a:pPr algn="ctr">
                <a:lnSpc>
                  <a:spcPts val="3359"/>
                </a:lnSpc>
              </a:pPr>
              <a:endParaRPr/>
            </a:p>
          </p:txBody>
        </p:sp>
      </p:grpSp>
      <p:sp>
        <p:nvSpPr>
          <p:cNvPr id="5" name="Freeform 5"/>
          <p:cNvSpPr/>
          <p:nvPr/>
        </p:nvSpPr>
        <p:spPr>
          <a:xfrm>
            <a:off x="9808143" y="2352627"/>
            <a:ext cx="7709319" cy="4336492"/>
          </a:xfrm>
          <a:custGeom>
            <a:avLst/>
            <a:gdLst/>
            <a:ahLst/>
            <a:cxnLst/>
            <a:rect l="l" t="t" r="r" b="b"/>
            <a:pathLst>
              <a:path w="7709319" h="4336492">
                <a:moveTo>
                  <a:pt x="0" y="0"/>
                </a:moveTo>
                <a:lnTo>
                  <a:pt x="7709319" y="0"/>
                </a:lnTo>
                <a:lnTo>
                  <a:pt x="7709319" y="4336492"/>
                </a:lnTo>
                <a:lnTo>
                  <a:pt x="0" y="4336492"/>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298634" y="600755"/>
            <a:ext cx="10084390" cy="819150"/>
          </a:xfrm>
          <a:prstGeom prst="rect">
            <a:avLst/>
          </a:prstGeom>
        </p:spPr>
        <p:txBody>
          <a:bodyPr lIns="0" tIns="0" rIns="0" bIns="0" rtlCol="0" anchor="t">
            <a:spAutoFit/>
          </a:bodyPr>
          <a:lstStyle/>
          <a:p>
            <a:pPr marL="0" lvl="0" indent="0" algn="ctr">
              <a:lnSpc>
                <a:spcPts val="6485"/>
              </a:lnSpc>
              <a:spcBef>
                <a:spcPct val="0"/>
              </a:spcBef>
            </a:pPr>
            <a:r>
              <a:rPr lang="en-US" sz="5404">
                <a:solidFill>
                  <a:srgbClr val="FF914D"/>
                </a:solidFill>
                <a:latin typeface="HK Modular"/>
                <a:ea typeface="HK Modular"/>
                <a:cs typeface="HK Modular"/>
                <a:sym typeface="HK Modular"/>
              </a:rPr>
              <a:t>INTRODUCTION</a:t>
            </a:r>
          </a:p>
        </p:txBody>
      </p:sp>
      <p:sp>
        <p:nvSpPr>
          <p:cNvPr id="7" name="TextBox 7"/>
          <p:cNvSpPr txBox="1"/>
          <p:nvPr/>
        </p:nvSpPr>
        <p:spPr>
          <a:xfrm>
            <a:off x="505644" y="1684655"/>
            <a:ext cx="8638356" cy="7859396"/>
          </a:xfrm>
          <a:prstGeom prst="rect">
            <a:avLst/>
          </a:prstGeom>
        </p:spPr>
        <p:txBody>
          <a:bodyPr lIns="0" tIns="0" rIns="0" bIns="0" rtlCol="0" anchor="t">
            <a:spAutoFit/>
          </a:bodyPr>
          <a:lstStyle/>
          <a:p>
            <a:pPr marL="0" lvl="0" indent="0" algn="l">
              <a:lnSpc>
                <a:spcPts val="5179"/>
              </a:lnSpc>
              <a:spcBef>
                <a:spcPct val="0"/>
              </a:spcBef>
            </a:pPr>
            <a:r>
              <a:rPr lang="en-US" sz="3699">
                <a:solidFill>
                  <a:srgbClr val="FFFFFF"/>
                </a:solidFill>
                <a:latin typeface="Montserrat"/>
                <a:ea typeface="Montserrat"/>
                <a:cs typeface="Montserrat"/>
                <a:sym typeface="Montserrat"/>
              </a:rPr>
              <a:t>2HAD-RAD is a handheld system designed to</a:t>
            </a:r>
            <a:r>
              <a:rPr lang="en-US" sz="3699" u="none" strike="noStrike">
                <a:solidFill>
                  <a:srgbClr val="FFFFFF"/>
                </a:solidFill>
                <a:latin typeface="Montserrat"/>
                <a:ea typeface="Montserrat"/>
                <a:cs typeface="Montserrat"/>
                <a:sym typeface="Montserrat"/>
              </a:rPr>
              <a:t> </a:t>
            </a:r>
            <a:r>
              <a:rPr lang="en-US" sz="3699">
                <a:solidFill>
                  <a:srgbClr val="FFFFFF"/>
                </a:solidFill>
                <a:latin typeface="Montserrat"/>
                <a:ea typeface="Montserrat"/>
                <a:cs typeface="Montserrat"/>
                <a:sym typeface="Montserrat"/>
              </a:rPr>
              <a:t>assist </a:t>
            </a:r>
            <a:r>
              <a:rPr lang="en-US" sz="3699" u="none" strike="noStrike">
                <a:solidFill>
                  <a:srgbClr val="FFFFFF"/>
                </a:solidFill>
                <a:latin typeface="Montserrat"/>
                <a:ea typeface="Montserrat"/>
                <a:cs typeface="Montserrat"/>
                <a:sym typeface="Montserrat"/>
              </a:rPr>
              <a:t>searc</a:t>
            </a:r>
            <a:r>
              <a:rPr lang="en-US" sz="3699">
                <a:solidFill>
                  <a:srgbClr val="FFFFFF"/>
                </a:solidFill>
                <a:latin typeface="Montserrat"/>
                <a:ea typeface="Montserrat"/>
                <a:cs typeface="Montserrat"/>
                <a:sym typeface="Montserrat"/>
              </a:rPr>
              <a:t>h-a</a:t>
            </a:r>
            <a:r>
              <a:rPr lang="en-US" sz="3699" u="none" strike="noStrike">
                <a:solidFill>
                  <a:srgbClr val="FFFFFF"/>
                </a:solidFill>
                <a:latin typeface="Montserrat"/>
                <a:ea typeface="Montserrat"/>
                <a:cs typeface="Montserrat"/>
                <a:sym typeface="Montserrat"/>
              </a:rPr>
              <a:t>nd-r</a:t>
            </a:r>
            <a:r>
              <a:rPr lang="en-US" sz="3699">
                <a:solidFill>
                  <a:srgbClr val="FFFFFF"/>
                </a:solidFill>
                <a:latin typeface="Montserrat"/>
                <a:ea typeface="Montserrat"/>
                <a:cs typeface="Montserrat"/>
                <a:sym typeface="Montserrat"/>
              </a:rPr>
              <a:t>e</a:t>
            </a:r>
            <a:r>
              <a:rPr lang="en-US" sz="3699" u="none" strike="noStrike">
                <a:solidFill>
                  <a:srgbClr val="FFFFFF"/>
                </a:solidFill>
                <a:latin typeface="Montserrat"/>
                <a:ea typeface="Montserrat"/>
                <a:cs typeface="Montserrat"/>
                <a:sym typeface="Montserrat"/>
              </a:rPr>
              <a:t>scue te</a:t>
            </a:r>
            <a:r>
              <a:rPr lang="en-US" sz="3699">
                <a:solidFill>
                  <a:srgbClr val="FFFFFF"/>
                </a:solidFill>
                <a:latin typeface="Montserrat"/>
                <a:ea typeface="Montserrat"/>
                <a:cs typeface="Montserrat"/>
                <a:sym typeface="Montserrat"/>
              </a:rPr>
              <a:t>am</a:t>
            </a:r>
            <a:r>
              <a:rPr lang="en-US" sz="3699" u="none" strike="noStrike">
                <a:solidFill>
                  <a:srgbClr val="FFFFFF"/>
                </a:solidFill>
                <a:latin typeface="Montserrat"/>
                <a:ea typeface="Montserrat"/>
                <a:cs typeface="Montserrat"/>
                <a:sym typeface="Montserrat"/>
              </a:rPr>
              <a:t>s by detecting human presence and estimating the location of individuals in real time. The device identifies indicators of life such as movement, breathing, and body heat and provides responders with visual alerts and positional information to support rapid decision-making in complex environments.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415360" cy="10287000"/>
            <a:chOff x="0" y="0"/>
            <a:chExt cx="24553814" cy="13716000"/>
          </a:xfrm>
        </p:grpSpPr>
        <p:sp>
          <p:nvSpPr>
            <p:cNvPr id="3" name="AutoShape 3"/>
            <p:cNvSpPr/>
            <p:nvPr/>
          </p:nvSpPr>
          <p:spPr>
            <a:xfrm flipV="1">
              <a:off x="7" y="1358900"/>
              <a:ext cx="24384000" cy="0"/>
            </a:xfrm>
            <a:prstGeom prst="line">
              <a:avLst/>
            </a:prstGeom>
            <a:ln w="25400" cap="flat">
              <a:solidFill>
                <a:srgbClr val="E9C736"/>
              </a:solidFill>
              <a:prstDash val="solid"/>
              <a:headEnd type="none" w="sm" len="sm"/>
              <a:tailEnd type="none" w="sm" len="sm"/>
            </a:ln>
          </p:spPr>
          <p:txBody>
            <a:bodyPr/>
            <a:lstStyle/>
            <a:p>
              <a:endParaRPr lang="en-US"/>
            </a:p>
          </p:txBody>
        </p:sp>
        <p:sp>
          <p:nvSpPr>
            <p:cNvPr id="4" name="AutoShape 4"/>
            <p:cNvSpPr/>
            <p:nvPr/>
          </p:nvSpPr>
          <p:spPr>
            <a:xfrm flipH="1">
              <a:off x="1384307" y="0"/>
              <a:ext cx="0" cy="13716000"/>
            </a:xfrm>
            <a:prstGeom prst="line">
              <a:avLst/>
            </a:prstGeom>
            <a:ln w="25400" cap="flat">
              <a:solidFill>
                <a:srgbClr val="E9C736"/>
              </a:solidFill>
              <a:prstDash val="solid"/>
              <a:headEnd type="none" w="sm" len="sm"/>
              <a:tailEnd type="none" w="sm" len="sm"/>
            </a:ln>
          </p:spPr>
          <p:txBody>
            <a:bodyPr/>
            <a:lstStyle/>
            <a:p>
              <a:endParaRPr lang="en-US"/>
            </a:p>
          </p:txBody>
        </p:sp>
        <p:sp>
          <p:nvSpPr>
            <p:cNvPr id="5" name="AutoShape 5"/>
            <p:cNvSpPr/>
            <p:nvPr/>
          </p:nvSpPr>
          <p:spPr>
            <a:xfrm>
              <a:off x="23025107" y="0"/>
              <a:ext cx="0" cy="13716000"/>
            </a:xfrm>
            <a:prstGeom prst="line">
              <a:avLst/>
            </a:prstGeom>
            <a:ln w="25400" cap="flat">
              <a:solidFill>
                <a:srgbClr val="E9C736"/>
              </a:solidFill>
              <a:prstDash val="solid"/>
              <a:headEnd type="none" w="sm" len="sm"/>
              <a:tailEnd type="none" w="sm" len="sm"/>
            </a:ln>
          </p:spPr>
          <p:txBody>
            <a:bodyPr/>
            <a:lstStyle/>
            <a:p>
              <a:endParaRPr lang="en-US"/>
            </a:p>
          </p:txBody>
        </p:sp>
        <p:sp>
          <p:nvSpPr>
            <p:cNvPr id="6" name="AutoShape 6"/>
            <p:cNvSpPr/>
            <p:nvPr/>
          </p:nvSpPr>
          <p:spPr>
            <a:xfrm flipV="1">
              <a:off x="7" y="12331700"/>
              <a:ext cx="24553801" cy="12700"/>
            </a:xfrm>
            <a:prstGeom prst="line">
              <a:avLst/>
            </a:prstGeom>
            <a:ln w="25400" cap="flat">
              <a:solidFill>
                <a:srgbClr val="E9C736"/>
              </a:solidFill>
              <a:prstDash val="solid"/>
              <a:headEnd type="none" w="sm" len="sm"/>
              <a:tailEnd type="none" w="sm" len="sm"/>
            </a:ln>
          </p:spPr>
          <p:txBody>
            <a:bodyPr/>
            <a:lstStyle/>
            <a:p>
              <a:endParaRPr lang="en-US"/>
            </a:p>
          </p:txBody>
        </p:sp>
        <p:grpSp>
          <p:nvGrpSpPr>
            <p:cNvPr id="7" name="Group 7"/>
            <p:cNvGrpSpPr/>
            <p:nvPr/>
          </p:nvGrpSpPr>
          <p:grpSpPr>
            <a:xfrm rot="5400000">
              <a:off x="1354463" y="6649092"/>
              <a:ext cx="477503" cy="417815"/>
              <a:chOff x="0" y="0"/>
              <a:chExt cx="812800" cy="711200"/>
            </a:xfrm>
          </p:grpSpPr>
          <p:sp>
            <p:nvSpPr>
              <p:cNvPr id="8" name="Freeform 8"/>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9" name="TextBox 9"/>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rot="-5400000">
              <a:off x="22577447" y="6649092"/>
              <a:ext cx="477503" cy="417815"/>
              <a:chOff x="0" y="0"/>
              <a:chExt cx="812800" cy="711200"/>
            </a:xfrm>
          </p:grpSpPr>
          <p:sp>
            <p:nvSpPr>
              <p:cNvPr id="11" name="Freeform 11"/>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2" name="TextBox 12"/>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13" name="Group 13"/>
            <p:cNvGrpSpPr/>
            <p:nvPr/>
          </p:nvGrpSpPr>
          <p:grpSpPr>
            <a:xfrm rot="-10800000">
              <a:off x="11953255" y="1371600"/>
              <a:ext cx="477503" cy="417815"/>
              <a:chOff x="0" y="0"/>
              <a:chExt cx="812800" cy="711200"/>
            </a:xfrm>
          </p:grpSpPr>
          <p:sp>
            <p:nvSpPr>
              <p:cNvPr id="14" name="Freeform 1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5" name="TextBox 15"/>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16" name="Group 16"/>
            <p:cNvGrpSpPr/>
            <p:nvPr/>
          </p:nvGrpSpPr>
          <p:grpSpPr>
            <a:xfrm>
              <a:off x="11953255" y="11913885"/>
              <a:ext cx="477503" cy="417815"/>
              <a:chOff x="0" y="0"/>
              <a:chExt cx="812800" cy="711200"/>
            </a:xfrm>
          </p:grpSpPr>
          <p:sp>
            <p:nvSpPr>
              <p:cNvPr id="17" name="Freeform 17"/>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8" name="TextBox 18"/>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sp>
        <p:nvSpPr>
          <p:cNvPr id="19" name="Freeform 19"/>
          <p:cNvSpPr/>
          <p:nvPr/>
        </p:nvSpPr>
        <p:spPr>
          <a:xfrm>
            <a:off x="2061564" y="1028700"/>
            <a:ext cx="7146116" cy="8229600"/>
          </a:xfrm>
          <a:custGeom>
            <a:avLst/>
            <a:gdLst/>
            <a:ahLst/>
            <a:cxnLst/>
            <a:rect l="l" t="t" r="r" b="b"/>
            <a:pathLst>
              <a:path w="7146116" h="8229600">
                <a:moveTo>
                  <a:pt x="0" y="0"/>
                </a:moveTo>
                <a:lnTo>
                  <a:pt x="7146116" y="0"/>
                </a:lnTo>
                <a:lnTo>
                  <a:pt x="7146116" y="8229600"/>
                </a:lnTo>
                <a:lnTo>
                  <a:pt x="0" y="8229600"/>
                </a:lnTo>
                <a:lnTo>
                  <a:pt x="0" y="0"/>
                </a:lnTo>
                <a:close/>
              </a:path>
            </a:pathLst>
          </a:custGeom>
          <a:blipFill>
            <a:blip r:embed="rId2"/>
            <a:stretch>
              <a:fillRect l="-4491" t="-3714" r="-1660"/>
            </a:stretch>
          </a:blipFill>
        </p:spPr>
        <p:txBody>
          <a:bodyPr/>
          <a:lstStyle/>
          <a:p>
            <a:endParaRPr lang="en-US"/>
          </a:p>
        </p:txBody>
      </p:sp>
      <p:sp>
        <p:nvSpPr>
          <p:cNvPr id="20" name="Freeform 20"/>
          <p:cNvSpPr/>
          <p:nvPr/>
        </p:nvSpPr>
        <p:spPr>
          <a:xfrm>
            <a:off x="11490747" y="1028700"/>
            <a:ext cx="5410962" cy="8229600"/>
          </a:xfrm>
          <a:custGeom>
            <a:avLst/>
            <a:gdLst/>
            <a:ahLst/>
            <a:cxnLst/>
            <a:rect l="l" t="t" r="r" b="b"/>
            <a:pathLst>
              <a:path w="5410962" h="8229600">
                <a:moveTo>
                  <a:pt x="0" y="0"/>
                </a:moveTo>
                <a:lnTo>
                  <a:pt x="5410962" y="0"/>
                </a:lnTo>
                <a:lnTo>
                  <a:pt x="5410962" y="8229600"/>
                </a:lnTo>
                <a:lnTo>
                  <a:pt x="0" y="8229600"/>
                </a:lnTo>
                <a:lnTo>
                  <a:pt x="0" y="0"/>
                </a:lnTo>
                <a:close/>
              </a:path>
            </a:pathLst>
          </a:custGeom>
          <a:blipFill>
            <a:blip r:embed="rId3"/>
            <a:stretch>
              <a:fillRect/>
            </a:stretch>
          </a:blipFill>
        </p:spPr>
        <p:txBody>
          <a:bodyPr/>
          <a:lstStyle/>
          <a:p>
            <a:endParaRPr lang="en-US"/>
          </a:p>
        </p:txBody>
      </p:sp>
      <p:sp>
        <p:nvSpPr>
          <p:cNvPr id="21" name="TextBox 21"/>
          <p:cNvSpPr txBox="1"/>
          <p:nvPr/>
        </p:nvSpPr>
        <p:spPr>
          <a:xfrm>
            <a:off x="3512842" y="187310"/>
            <a:ext cx="11262315" cy="714375"/>
          </a:xfrm>
          <a:prstGeom prst="rect">
            <a:avLst/>
          </a:prstGeom>
        </p:spPr>
        <p:txBody>
          <a:bodyPr lIns="0" tIns="0" rIns="0" bIns="0" rtlCol="0" anchor="t">
            <a:spAutoFit/>
          </a:bodyPr>
          <a:lstStyle/>
          <a:p>
            <a:pPr marL="0" lvl="0" indent="0" algn="l">
              <a:lnSpc>
                <a:spcPts val="5645"/>
              </a:lnSpc>
              <a:spcBef>
                <a:spcPct val="0"/>
              </a:spcBef>
            </a:pPr>
            <a:r>
              <a:rPr lang="en-US" sz="4704">
                <a:solidFill>
                  <a:srgbClr val="FFDE59"/>
                </a:solidFill>
                <a:latin typeface="HK Modular"/>
                <a:ea typeface="HK Modular"/>
                <a:cs typeface="HK Modular"/>
                <a:sym typeface="HK Modular"/>
              </a:rPr>
              <a:t>HARDWARE BLOCK DIAGRAM</a:t>
            </a:r>
          </a:p>
        </p:txBody>
      </p:sp>
      <p:sp>
        <p:nvSpPr>
          <p:cNvPr id="22" name="AutoShape 22"/>
          <p:cNvSpPr/>
          <p:nvPr/>
        </p:nvSpPr>
        <p:spPr>
          <a:xfrm flipV="1">
            <a:off x="8431342" y="1984960"/>
            <a:ext cx="4884168" cy="0"/>
          </a:xfrm>
          <a:prstGeom prst="line">
            <a:avLst/>
          </a:prstGeom>
          <a:ln w="133350" cap="flat">
            <a:solidFill>
              <a:srgbClr val="C6D4EF"/>
            </a:solidFill>
            <a:prstDash val="solid"/>
            <a:headEnd type="none" w="sm" len="sm"/>
            <a:tailEnd type="triangle" w="lg" len="med"/>
          </a:ln>
        </p:spPr>
        <p:txBody>
          <a:bodyPr/>
          <a:lstStyle/>
          <a:p>
            <a:endParaRPr lang="en-US"/>
          </a:p>
        </p:txBody>
      </p:sp>
      <p:sp>
        <p:nvSpPr>
          <p:cNvPr id="23" name="AutoShape 23"/>
          <p:cNvSpPr/>
          <p:nvPr/>
        </p:nvSpPr>
        <p:spPr>
          <a:xfrm>
            <a:off x="8749621" y="3618186"/>
            <a:ext cx="4100799" cy="597612"/>
          </a:xfrm>
          <a:prstGeom prst="line">
            <a:avLst/>
          </a:prstGeom>
          <a:ln w="133350" cap="flat">
            <a:solidFill>
              <a:srgbClr val="F2D0A3"/>
            </a:solidFill>
            <a:prstDash val="solid"/>
            <a:headEnd type="none" w="sm" len="sm"/>
            <a:tailEnd type="triangle" w="lg" len="med"/>
          </a:ln>
        </p:spPr>
        <p:txBody>
          <a:bodyPr/>
          <a:lstStyle/>
          <a:p>
            <a:endParaRPr lang="en-US"/>
          </a:p>
        </p:txBody>
      </p:sp>
      <p:sp>
        <p:nvSpPr>
          <p:cNvPr id="24" name="AutoShape 24"/>
          <p:cNvSpPr/>
          <p:nvPr/>
        </p:nvSpPr>
        <p:spPr>
          <a:xfrm flipV="1">
            <a:off x="8749621" y="5143500"/>
            <a:ext cx="5261181" cy="2252552"/>
          </a:xfrm>
          <a:prstGeom prst="line">
            <a:avLst/>
          </a:prstGeom>
          <a:ln w="133350" cap="flat">
            <a:solidFill>
              <a:srgbClr val="F8C7BD"/>
            </a:solidFill>
            <a:prstDash val="solid"/>
            <a:headEnd type="none" w="sm" len="sm"/>
            <a:tailEnd type="triangle" w="lg" len="med"/>
          </a:ln>
        </p:spPr>
        <p:txBody>
          <a:bodyPr/>
          <a:lstStyle/>
          <a:p>
            <a:endParaRPr lang="en-US"/>
          </a:p>
        </p:txBody>
      </p:sp>
      <p:sp>
        <p:nvSpPr>
          <p:cNvPr id="25" name="AutoShape 25"/>
          <p:cNvSpPr/>
          <p:nvPr/>
        </p:nvSpPr>
        <p:spPr>
          <a:xfrm>
            <a:off x="8749621" y="5921203"/>
            <a:ext cx="2717687" cy="1799345"/>
          </a:xfrm>
          <a:prstGeom prst="line">
            <a:avLst/>
          </a:prstGeom>
          <a:ln w="133350" cap="flat">
            <a:solidFill>
              <a:srgbClr val="A9DBC4"/>
            </a:solidFill>
            <a:prstDash val="solid"/>
            <a:headEnd type="none" w="sm" len="sm"/>
            <a:tailEnd type="triangle" w="lg" len="med"/>
          </a:ln>
        </p:spPr>
        <p:txBody>
          <a:bodyPr/>
          <a:lstStyle/>
          <a:p>
            <a:endParaRPr lang="en-US"/>
          </a:p>
        </p:txBody>
      </p:sp>
      <p:sp>
        <p:nvSpPr>
          <p:cNvPr id="26" name="AutoShape 26"/>
          <p:cNvSpPr/>
          <p:nvPr/>
        </p:nvSpPr>
        <p:spPr>
          <a:xfrm flipV="1">
            <a:off x="5301661" y="2349716"/>
            <a:ext cx="9262267" cy="2481817"/>
          </a:xfrm>
          <a:prstGeom prst="line">
            <a:avLst/>
          </a:prstGeom>
          <a:ln w="133350" cap="flat">
            <a:solidFill>
              <a:srgbClr val="BAB0F4"/>
            </a:solidFill>
            <a:prstDash val="solid"/>
            <a:headEnd type="none" w="sm" len="sm"/>
            <a:tailEnd type="triangle" w="lg" len="med"/>
          </a:ln>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909">
                <a:alpha val="100000"/>
              </a:srgbClr>
            </a:gs>
            <a:gs pos="33333">
              <a:srgbClr val="AB6A2D">
                <a:alpha val="100000"/>
              </a:srgbClr>
            </a:gs>
            <a:gs pos="66667">
              <a:srgbClr val="5E65A6">
                <a:alpha val="100000"/>
              </a:srgbClr>
            </a:gs>
            <a:gs pos="100000">
              <a:srgbClr val="000530">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AutoShape 3"/>
            <p:cNvSpPr/>
            <p:nvPr/>
          </p:nvSpPr>
          <p:spPr>
            <a:xfrm flipV="1">
              <a:off x="0" y="1358900"/>
              <a:ext cx="24384000" cy="0"/>
            </a:xfrm>
            <a:prstGeom prst="line">
              <a:avLst/>
            </a:prstGeom>
            <a:ln w="25400" cap="flat">
              <a:solidFill>
                <a:srgbClr val="FFFFFF"/>
              </a:solidFill>
              <a:prstDash val="solid"/>
              <a:headEnd type="none" w="sm" len="sm"/>
              <a:tailEnd type="none" w="sm" len="sm"/>
            </a:ln>
          </p:spPr>
          <p:txBody>
            <a:bodyPr/>
            <a:lstStyle/>
            <a:p>
              <a:endParaRPr lang="en-US"/>
            </a:p>
          </p:txBody>
        </p:sp>
        <p:sp>
          <p:nvSpPr>
            <p:cNvPr id="4" name="AutoShape 4"/>
            <p:cNvSpPr/>
            <p:nvPr/>
          </p:nvSpPr>
          <p:spPr>
            <a:xfrm flipH="1">
              <a:off x="1384300" y="0"/>
              <a:ext cx="0" cy="13716000"/>
            </a:xfrm>
            <a:prstGeom prst="line">
              <a:avLst/>
            </a:prstGeom>
            <a:ln w="25400" cap="flat">
              <a:solidFill>
                <a:srgbClr val="FFFFFF"/>
              </a:solidFill>
              <a:prstDash val="solid"/>
              <a:headEnd type="none" w="sm" len="sm"/>
              <a:tailEnd type="none" w="sm" len="sm"/>
            </a:ln>
          </p:spPr>
          <p:txBody>
            <a:bodyPr/>
            <a:lstStyle/>
            <a:p>
              <a:endParaRPr lang="en-US"/>
            </a:p>
          </p:txBody>
        </p:sp>
        <p:sp>
          <p:nvSpPr>
            <p:cNvPr id="5" name="AutoShape 5"/>
            <p:cNvSpPr/>
            <p:nvPr/>
          </p:nvSpPr>
          <p:spPr>
            <a:xfrm>
              <a:off x="23025100" y="0"/>
              <a:ext cx="0" cy="13716000"/>
            </a:xfrm>
            <a:prstGeom prst="line">
              <a:avLst/>
            </a:prstGeom>
            <a:ln w="25400" cap="flat">
              <a:solidFill>
                <a:srgbClr val="FFFFFF"/>
              </a:solidFill>
              <a:prstDash val="solid"/>
              <a:headEnd type="none" w="sm" len="sm"/>
              <a:tailEnd type="none" w="sm" len="sm"/>
            </a:ln>
          </p:spPr>
          <p:txBody>
            <a:bodyPr/>
            <a:lstStyle/>
            <a:p>
              <a:endParaRPr lang="en-US"/>
            </a:p>
          </p:txBody>
        </p:sp>
        <p:grpSp>
          <p:nvGrpSpPr>
            <p:cNvPr id="6" name="Group 6"/>
            <p:cNvGrpSpPr/>
            <p:nvPr/>
          </p:nvGrpSpPr>
          <p:grpSpPr>
            <a:xfrm rot="5400000">
              <a:off x="1354456" y="6649092"/>
              <a:ext cx="477503" cy="417815"/>
              <a:chOff x="0" y="0"/>
              <a:chExt cx="812800" cy="711200"/>
            </a:xfrm>
          </p:grpSpPr>
          <p:sp>
            <p:nvSpPr>
              <p:cNvPr id="7" name="Freeform 7"/>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8" name="TextBox 8"/>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rot="-5400000">
              <a:off x="22577441" y="6649092"/>
              <a:ext cx="477503" cy="417815"/>
              <a:chOff x="0" y="0"/>
              <a:chExt cx="812800" cy="711200"/>
            </a:xfrm>
          </p:grpSpPr>
          <p:sp>
            <p:nvSpPr>
              <p:cNvPr id="10" name="Freeform 10"/>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1" name="TextBox 11"/>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12" name="Group 12"/>
            <p:cNvGrpSpPr/>
            <p:nvPr/>
          </p:nvGrpSpPr>
          <p:grpSpPr>
            <a:xfrm rot="-10800000">
              <a:off x="11953248" y="1371600"/>
              <a:ext cx="477503" cy="417815"/>
              <a:chOff x="0" y="0"/>
              <a:chExt cx="812800" cy="711200"/>
            </a:xfrm>
          </p:grpSpPr>
          <p:sp>
            <p:nvSpPr>
              <p:cNvPr id="13" name="Freeform 13"/>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4" name="TextBox 14"/>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15" name="Group 15"/>
            <p:cNvGrpSpPr/>
            <p:nvPr/>
          </p:nvGrpSpPr>
          <p:grpSpPr>
            <a:xfrm>
              <a:off x="11953248" y="11913885"/>
              <a:ext cx="477503" cy="417815"/>
              <a:chOff x="0" y="0"/>
              <a:chExt cx="812800" cy="711200"/>
            </a:xfrm>
          </p:grpSpPr>
          <p:sp>
            <p:nvSpPr>
              <p:cNvPr id="16" name="Freeform 1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7" name="TextBox 17"/>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sp>
        <p:nvSpPr>
          <p:cNvPr id="18" name="TextBox 18"/>
          <p:cNvSpPr txBox="1"/>
          <p:nvPr/>
        </p:nvSpPr>
        <p:spPr>
          <a:xfrm>
            <a:off x="1147645" y="132001"/>
            <a:ext cx="15992710" cy="695325"/>
          </a:xfrm>
          <a:prstGeom prst="rect">
            <a:avLst/>
          </a:prstGeom>
        </p:spPr>
        <p:txBody>
          <a:bodyPr lIns="0" tIns="0" rIns="0" bIns="0" rtlCol="0" anchor="t">
            <a:spAutoFit/>
          </a:bodyPr>
          <a:lstStyle/>
          <a:p>
            <a:pPr marL="0" lvl="0" indent="0" algn="ctr">
              <a:lnSpc>
                <a:spcPts val="5525"/>
              </a:lnSpc>
              <a:spcBef>
                <a:spcPct val="0"/>
              </a:spcBef>
            </a:pPr>
            <a:r>
              <a:rPr lang="en-US" sz="4604">
                <a:solidFill>
                  <a:srgbClr val="FFDE59"/>
                </a:solidFill>
                <a:latin typeface="HK Modular"/>
                <a:ea typeface="HK Modular"/>
                <a:cs typeface="HK Modular"/>
                <a:sym typeface="HK Modular"/>
              </a:rPr>
              <a:t>SOFTWARE BLOCK DIAGRAM</a:t>
            </a:r>
          </a:p>
        </p:txBody>
      </p:sp>
      <p:sp>
        <p:nvSpPr>
          <p:cNvPr id="19" name="Freeform 19"/>
          <p:cNvSpPr/>
          <p:nvPr/>
        </p:nvSpPr>
        <p:spPr>
          <a:xfrm>
            <a:off x="4264265" y="1028700"/>
            <a:ext cx="9221242" cy="9221242"/>
          </a:xfrm>
          <a:custGeom>
            <a:avLst/>
            <a:gdLst/>
            <a:ahLst/>
            <a:cxnLst/>
            <a:rect l="l" t="t" r="r" b="b"/>
            <a:pathLst>
              <a:path w="9221242" h="9221242">
                <a:moveTo>
                  <a:pt x="0" y="0"/>
                </a:moveTo>
                <a:lnTo>
                  <a:pt x="9221242" y="0"/>
                </a:lnTo>
                <a:lnTo>
                  <a:pt x="9221242" y="9221242"/>
                </a:lnTo>
                <a:lnTo>
                  <a:pt x="0" y="9221242"/>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1909">
                <a:alpha val="100000"/>
              </a:srgbClr>
            </a:gs>
            <a:gs pos="33333">
              <a:srgbClr val="AB6A2D">
                <a:alpha val="100000"/>
              </a:srgbClr>
            </a:gs>
            <a:gs pos="66667">
              <a:srgbClr val="5E65A6">
                <a:alpha val="100000"/>
              </a:srgbClr>
            </a:gs>
            <a:gs pos="100000">
              <a:srgbClr val="000530">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AutoShape 2"/>
          <p:cNvSpPr/>
          <p:nvPr/>
        </p:nvSpPr>
        <p:spPr>
          <a:xfrm flipV="1">
            <a:off x="5" y="1019175"/>
            <a:ext cx="18288000" cy="0"/>
          </a:xfrm>
          <a:prstGeom prst="line">
            <a:avLst/>
          </a:prstGeom>
          <a:ln w="19050" cap="flat">
            <a:solidFill>
              <a:srgbClr val="FFFFFF"/>
            </a:solidFill>
            <a:prstDash val="solid"/>
            <a:headEnd type="none" w="sm" len="sm"/>
            <a:tailEnd type="none" w="sm" len="sm"/>
          </a:ln>
        </p:spPr>
        <p:txBody>
          <a:bodyPr/>
          <a:lstStyle/>
          <a:p>
            <a:endParaRPr lang="en-US"/>
          </a:p>
        </p:txBody>
      </p:sp>
      <p:sp>
        <p:nvSpPr>
          <p:cNvPr id="3" name="AutoShape 3"/>
          <p:cNvSpPr/>
          <p:nvPr/>
        </p:nvSpPr>
        <p:spPr>
          <a:xfrm flipH="1">
            <a:off x="1038230" y="0"/>
            <a:ext cx="0" cy="10287000"/>
          </a:xfrm>
          <a:prstGeom prst="line">
            <a:avLst/>
          </a:prstGeom>
          <a:ln w="19050" cap="flat">
            <a:solidFill>
              <a:srgbClr val="FFFFFF"/>
            </a:solidFill>
            <a:prstDash val="solid"/>
            <a:headEnd type="none" w="sm" len="sm"/>
            <a:tailEnd type="none" w="sm" len="sm"/>
          </a:ln>
        </p:spPr>
        <p:txBody>
          <a:bodyPr/>
          <a:lstStyle/>
          <a:p>
            <a:endParaRPr lang="en-US"/>
          </a:p>
        </p:txBody>
      </p:sp>
      <p:sp>
        <p:nvSpPr>
          <p:cNvPr id="4" name="AutoShape 4"/>
          <p:cNvSpPr/>
          <p:nvPr/>
        </p:nvSpPr>
        <p:spPr>
          <a:xfrm>
            <a:off x="17268830" y="0"/>
            <a:ext cx="0" cy="10287000"/>
          </a:xfrm>
          <a:prstGeom prst="line">
            <a:avLst/>
          </a:prstGeom>
          <a:ln w="19050" cap="flat">
            <a:solidFill>
              <a:srgbClr val="FFFFFF"/>
            </a:solidFill>
            <a:prstDash val="solid"/>
            <a:headEnd type="none" w="sm" len="sm"/>
            <a:tailEnd type="none" w="sm" len="sm"/>
          </a:ln>
        </p:spPr>
        <p:txBody>
          <a:bodyPr/>
          <a:lstStyle/>
          <a:p>
            <a:endParaRPr lang="en-US"/>
          </a:p>
        </p:txBody>
      </p:sp>
      <p:sp>
        <p:nvSpPr>
          <p:cNvPr id="5" name="AutoShape 5"/>
          <p:cNvSpPr/>
          <p:nvPr/>
        </p:nvSpPr>
        <p:spPr>
          <a:xfrm flipV="1">
            <a:off x="5" y="9248775"/>
            <a:ext cx="18415350" cy="9525"/>
          </a:xfrm>
          <a:prstGeom prst="line">
            <a:avLst/>
          </a:prstGeom>
          <a:ln w="19050" cap="flat">
            <a:solidFill>
              <a:srgbClr val="FFFFFF"/>
            </a:solidFill>
            <a:prstDash val="solid"/>
            <a:headEnd type="none" w="sm" len="sm"/>
            <a:tailEnd type="none" w="sm" len="sm"/>
          </a:ln>
        </p:spPr>
        <p:txBody>
          <a:bodyPr/>
          <a:lstStyle/>
          <a:p>
            <a:endParaRPr lang="en-US"/>
          </a:p>
        </p:txBody>
      </p:sp>
      <p:grpSp>
        <p:nvGrpSpPr>
          <p:cNvPr id="6" name="Group 6"/>
          <p:cNvGrpSpPr/>
          <p:nvPr/>
        </p:nvGrpSpPr>
        <p:grpSpPr>
          <a:xfrm rot="5400000">
            <a:off x="1015847" y="4986819"/>
            <a:ext cx="358127" cy="313361"/>
            <a:chOff x="0" y="0"/>
            <a:chExt cx="812800" cy="711200"/>
          </a:xfrm>
        </p:grpSpPr>
        <p:sp>
          <p:nvSpPr>
            <p:cNvPr id="7" name="Freeform 7"/>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8" name="TextBox 8"/>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rot="-5400000">
            <a:off x="16933086" y="4986819"/>
            <a:ext cx="358127" cy="313361"/>
            <a:chOff x="0" y="0"/>
            <a:chExt cx="812800" cy="711200"/>
          </a:xfrm>
        </p:grpSpPr>
        <p:sp>
          <p:nvSpPr>
            <p:cNvPr id="10" name="Freeform 10"/>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1" name="TextBox 11"/>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12" name="Group 12"/>
          <p:cNvGrpSpPr/>
          <p:nvPr/>
        </p:nvGrpSpPr>
        <p:grpSpPr>
          <a:xfrm rot="-10800000">
            <a:off x="8964941" y="1028700"/>
            <a:ext cx="358127" cy="313361"/>
            <a:chOff x="0" y="0"/>
            <a:chExt cx="812800" cy="711200"/>
          </a:xfrm>
        </p:grpSpPr>
        <p:sp>
          <p:nvSpPr>
            <p:cNvPr id="13" name="Freeform 13"/>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4" name="TextBox 14"/>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grpSp>
        <p:nvGrpSpPr>
          <p:cNvPr id="15" name="Group 15"/>
          <p:cNvGrpSpPr/>
          <p:nvPr/>
        </p:nvGrpSpPr>
        <p:grpSpPr>
          <a:xfrm>
            <a:off x="8964941" y="8935414"/>
            <a:ext cx="358127" cy="313361"/>
            <a:chOff x="0" y="0"/>
            <a:chExt cx="812800" cy="711200"/>
          </a:xfrm>
        </p:grpSpPr>
        <p:sp>
          <p:nvSpPr>
            <p:cNvPr id="16" name="Freeform 1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FFFFFF"/>
            </a:solidFill>
          </p:spPr>
          <p:txBody>
            <a:bodyPr/>
            <a:lstStyle/>
            <a:p>
              <a:endParaRPr lang="en-US"/>
            </a:p>
          </p:txBody>
        </p:sp>
        <p:sp>
          <p:nvSpPr>
            <p:cNvPr id="17" name="TextBox 17"/>
            <p:cNvSpPr txBox="1"/>
            <p:nvPr/>
          </p:nvSpPr>
          <p:spPr>
            <a:xfrm>
              <a:off x="127000" y="282575"/>
              <a:ext cx="558800" cy="377825"/>
            </a:xfrm>
            <a:prstGeom prst="rect">
              <a:avLst/>
            </a:prstGeom>
          </p:spPr>
          <p:txBody>
            <a:bodyPr lIns="50800" tIns="50800" rIns="50800" bIns="50800" rtlCol="0" anchor="ctr"/>
            <a:lstStyle/>
            <a:p>
              <a:pPr algn="ctr">
                <a:lnSpc>
                  <a:spcPts val="3359"/>
                </a:lnSpc>
              </a:pPr>
              <a:endParaRPr/>
            </a:p>
          </p:txBody>
        </p:sp>
      </p:grpSp>
      <p:sp>
        <p:nvSpPr>
          <p:cNvPr id="18" name="Freeform 18"/>
          <p:cNvSpPr/>
          <p:nvPr/>
        </p:nvSpPr>
        <p:spPr>
          <a:xfrm>
            <a:off x="6416705" y="1413865"/>
            <a:ext cx="5454591" cy="7459270"/>
          </a:xfrm>
          <a:custGeom>
            <a:avLst/>
            <a:gdLst/>
            <a:ahLst/>
            <a:cxnLst/>
            <a:rect l="l" t="t" r="r" b="b"/>
            <a:pathLst>
              <a:path w="5454591" h="7459270">
                <a:moveTo>
                  <a:pt x="0" y="0"/>
                </a:moveTo>
                <a:lnTo>
                  <a:pt x="5454590" y="0"/>
                </a:lnTo>
                <a:lnTo>
                  <a:pt x="5454590" y="7459270"/>
                </a:lnTo>
                <a:lnTo>
                  <a:pt x="0" y="7459270"/>
                </a:lnTo>
                <a:lnTo>
                  <a:pt x="0" y="0"/>
                </a:lnTo>
                <a:close/>
              </a:path>
            </a:pathLst>
          </a:custGeom>
          <a:blipFill>
            <a:blip r:embed="rId2"/>
            <a:stretch>
              <a:fillRect/>
            </a:stretch>
          </a:blipFill>
        </p:spPr>
        <p:txBody>
          <a:bodyPr/>
          <a:lstStyle/>
          <a:p>
            <a:endParaRPr lang="en-US"/>
          </a:p>
        </p:txBody>
      </p:sp>
      <p:sp>
        <p:nvSpPr>
          <p:cNvPr id="19" name="TextBox 19"/>
          <p:cNvSpPr txBox="1"/>
          <p:nvPr/>
        </p:nvSpPr>
        <p:spPr>
          <a:xfrm>
            <a:off x="1194911" y="171450"/>
            <a:ext cx="17178366" cy="847725"/>
          </a:xfrm>
          <a:prstGeom prst="rect">
            <a:avLst/>
          </a:prstGeom>
        </p:spPr>
        <p:txBody>
          <a:bodyPr lIns="0" tIns="0" rIns="0" bIns="0" rtlCol="0" anchor="t">
            <a:spAutoFit/>
          </a:bodyPr>
          <a:lstStyle/>
          <a:p>
            <a:pPr marL="0" lvl="0" indent="0" algn="l">
              <a:lnSpc>
                <a:spcPts val="6725"/>
              </a:lnSpc>
              <a:spcBef>
                <a:spcPct val="0"/>
              </a:spcBef>
            </a:pPr>
            <a:r>
              <a:rPr lang="en-US" sz="5604">
                <a:solidFill>
                  <a:srgbClr val="FFDE59"/>
                </a:solidFill>
                <a:latin typeface="HK Modular"/>
                <a:ea typeface="HK Modular"/>
                <a:cs typeface="HK Modular"/>
                <a:sym typeface="HK Modular"/>
              </a:rPr>
              <a:t>ENGINEERING SPECIFICATIONS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78</Words>
  <Application>Microsoft Macintosh PowerPoint</Application>
  <PresentationFormat>Custom</PresentationFormat>
  <Paragraphs>7</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Montserrat</vt:lpstr>
      <vt:lpstr>Arial</vt:lpstr>
      <vt:lpstr>Calibri</vt:lpstr>
      <vt:lpstr>HK Modular</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Copy of Military Radar Presentation</dc:title>
  <cp:lastModifiedBy>Shannon Hankinson</cp:lastModifiedBy>
  <cp:revision>2</cp:revision>
  <dcterms:created xsi:type="dcterms:W3CDTF">2006-08-16T00:00:00Z</dcterms:created>
  <dcterms:modified xsi:type="dcterms:W3CDTF">2026-03-09T15:12:03Z</dcterms:modified>
  <dc:identifier>DAHDdqTgDgY</dc:identifier>
</cp:coreProperties>
</file>